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7.xml" ContentType="application/vnd.openxmlformats-officedocument.presentationml.tags+xml"/>
  <Override PartName="/ppt/notesSlides/notesSlide22.xml" ContentType="application/vnd.openxmlformats-officedocument.presentationml.notesSlide+xml"/>
  <Override PartName="/ppt/tags/tag28.xml" ContentType="application/vnd.openxmlformats-officedocument.presentationml.tags+xml"/>
  <Override PartName="/ppt/notesSlides/notesSlide23.xml" ContentType="application/vnd.openxmlformats-officedocument.presentationml.notesSlide+xml"/>
  <Override PartName="/ppt/tags/tag29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43.xml" ContentType="application/vnd.openxmlformats-officedocument.presentationml.notesSlide+xml"/>
  <Override PartName="/ppt/tags/tag39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683" r:id="rId2"/>
    <p:sldId id="1464" r:id="rId3"/>
    <p:sldId id="1465" r:id="rId4"/>
    <p:sldId id="1219" r:id="rId5"/>
    <p:sldId id="1146" r:id="rId6"/>
    <p:sldId id="1327" r:id="rId7"/>
    <p:sldId id="1376" r:id="rId8"/>
    <p:sldId id="1377" r:id="rId9"/>
    <p:sldId id="1326" r:id="rId10"/>
    <p:sldId id="1421" r:id="rId11"/>
    <p:sldId id="1147" r:id="rId12"/>
    <p:sldId id="1148" r:id="rId13"/>
    <p:sldId id="1378" r:id="rId14"/>
    <p:sldId id="1172" r:id="rId15"/>
    <p:sldId id="1149" r:id="rId16"/>
    <p:sldId id="1175" r:id="rId17"/>
    <p:sldId id="1328" r:id="rId18"/>
    <p:sldId id="1150" r:id="rId19"/>
    <p:sldId id="1174" r:id="rId20"/>
    <p:sldId id="1292" r:id="rId21"/>
    <p:sldId id="1379" r:id="rId22"/>
    <p:sldId id="1177" r:id="rId23"/>
    <p:sldId id="1260" r:id="rId24"/>
    <p:sldId id="1201" r:id="rId25"/>
    <p:sldId id="1294" r:id="rId26"/>
    <p:sldId id="1295" r:id="rId27"/>
    <p:sldId id="1180" r:id="rId28"/>
    <p:sldId id="1202" r:id="rId29"/>
    <p:sldId id="1285" r:id="rId30"/>
    <p:sldId id="1296" r:id="rId31"/>
    <p:sldId id="1297" r:id="rId32"/>
    <p:sldId id="1286" r:id="rId33"/>
    <p:sldId id="1287" r:id="rId34"/>
    <p:sldId id="1178" r:id="rId35"/>
    <p:sldId id="1298" r:id="rId36"/>
    <p:sldId id="1299" r:id="rId37"/>
    <p:sldId id="1156" r:id="rId38"/>
    <p:sldId id="1155" r:id="rId39"/>
    <p:sldId id="1289" r:id="rId40"/>
    <p:sldId id="1157" r:id="rId41"/>
    <p:sldId id="1160" r:id="rId42"/>
    <p:sldId id="1164" r:id="rId43"/>
    <p:sldId id="1165" r:id="rId44"/>
    <p:sldId id="1291" r:id="rId45"/>
    <p:sldId id="1293" r:id="rId46"/>
    <p:sldId id="1301" r:id="rId47"/>
    <p:sldId id="1300" r:id="rId48"/>
    <p:sldId id="1251" r:id="rId49"/>
    <p:sldId id="1252" r:id="rId50"/>
    <p:sldId id="1380" r:id="rId51"/>
    <p:sldId id="1166" r:id="rId52"/>
    <p:sldId id="705" r:id="rId53"/>
  </p:sldIdLst>
  <p:sldSz cx="12192000" cy="6858000"/>
  <p:notesSz cx="7104063" cy="10234613"/>
  <p:custDataLst>
    <p:tags r:id="rId5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71AF"/>
    <a:srgbClr val="E1E2E5"/>
    <a:srgbClr val="E4E6E8"/>
    <a:srgbClr val="F57129"/>
    <a:srgbClr val="FF7903"/>
    <a:srgbClr val="0E163B"/>
    <a:srgbClr val="AFABAB"/>
    <a:srgbClr val="CDC074"/>
    <a:srgbClr val="F4BA80"/>
    <a:srgbClr val="7FA0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9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696" y="96"/>
      </p:cViewPr>
      <p:guideLst>
        <p:guide orient="horz" pos="2136"/>
        <p:guide pos="386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98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3E799-756B-4341-9F22-12D284ACF756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6BF47-E7BB-4C7D-B2F3-134423C8BE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0375" y="992335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807968" y="6482746"/>
            <a:ext cx="538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877C4908-FE0A-43F2-B8DA-9F79935256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dir="u"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74" y="6510655"/>
            <a:ext cx="12188826" cy="34734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26.xml"/><Relationship Id="rId7" Type="http://schemas.openxmlformats.org/officeDocument/2006/relationships/image" Target="../media/image11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4.jpe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7.xml"/><Relationship Id="rId6" Type="http://schemas.openxmlformats.org/officeDocument/2006/relationships/image" Target="../media/image17.jpeg"/><Relationship Id="rId5" Type="http://schemas.openxmlformats.org/officeDocument/2006/relationships/image" Target="../media/image4.jpeg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8.xml"/><Relationship Id="rId6" Type="http://schemas.openxmlformats.org/officeDocument/2006/relationships/image" Target="../media/image18.png"/><Relationship Id="rId5" Type="http://schemas.openxmlformats.org/officeDocument/2006/relationships/image" Target="../media/image4.jpeg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9.xml"/><Relationship Id="rId6" Type="http://schemas.openxmlformats.org/officeDocument/2006/relationships/image" Target="../media/image17.jpeg"/><Relationship Id="rId5" Type="http://schemas.openxmlformats.org/officeDocument/2006/relationships/image" Target="../media/image4.jpeg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0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4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jpeg"/><Relationship Id="rId4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2.xml"/><Relationship Id="rId6" Type="http://schemas.openxmlformats.org/officeDocument/2006/relationships/image" Target="../media/image24.png"/><Relationship Id="rId5" Type="http://schemas.openxmlformats.org/officeDocument/2006/relationships/image" Target="../media/image4.jpeg"/><Relationship Id="rId4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3.xml"/><Relationship Id="rId6" Type="http://schemas.openxmlformats.org/officeDocument/2006/relationships/image" Target="../media/image25.png"/><Relationship Id="rId5" Type="http://schemas.openxmlformats.org/officeDocument/2006/relationships/image" Target="../media/image4.jpeg"/><Relationship Id="rId4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5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4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jpeg"/><Relationship Id="rId4" Type="http://schemas.openxmlformats.org/officeDocument/2006/relationships/image" Target="../media/image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image" Target="../media/image4.jpeg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notesSlide" Target="../notesSlides/notesSlide4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GIF"/><Relationship Id="rId4" Type="http://schemas.openxmlformats.org/officeDocument/2006/relationships/image" Target="../media/image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4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38.xml"/><Relationship Id="rId7" Type="http://schemas.openxmlformats.org/officeDocument/2006/relationships/image" Target="../media/image4.jpe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1.jpeg"/><Relationship Id="rId11" Type="http://schemas.openxmlformats.org/officeDocument/2006/relationships/image" Target="../media/image35.png"/><Relationship Id="rId5" Type="http://schemas.openxmlformats.org/officeDocument/2006/relationships/notesSlide" Target="../notesSlides/notesSlide43.xml"/><Relationship Id="rId10" Type="http://schemas.openxmlformats.org/officeDocument/2006/relationships/image" Target="../media/image34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9.xml"/><Relationship Id="rId5" Type="http://schemas.openxmlformats.org/officeDocument/2006/relationships/image" Target="../media/image36.png"/><Relationship Id="rId4" Type="http://schemas.openxmlformats.org/officeDocument/2006/relationships/image" Target="../media/image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openxmlformats.org/officeDocument/2006/relationships/image" Target="../media/image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5730240" y="3427095"/>
            <a:ext cx="546354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AI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工程师成长计划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880100" y="4647565"/>
            <a:ext cx="53136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真术科技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CTO 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陈驰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4744720" y="1848485"/>
            <a:ext cx="71450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科技时代，改变未来</a:t>
            </a:r>
            <a:endParaRPr lang="en-US" altLang="zh-CN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8" name="图片 7" descr="&amp;pky500_sjzg_VCG41N1194176305_sjzg_VCG41N1194176305&amp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8740"/>
            <a:ext cx="12192635" cy="69354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07100" y="5153025"/>
            <a:ext cx="53136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真术科技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840865" y="2606040"/>
            <a:ext cx="84931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800" b="1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高等数学</a:t>
            </a:r>
            <a:endParaRPr lang="zh-CN" altLang="en-US" sz="4800" b="1" dirty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初等函数工具介绍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8135" y="1844675"/>
            <a:ext cx="808037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matplotlib.pyplot</a:t>
            </a:r>
            <a:endParaRPr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endParaRPr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https://www.geogebra.org/calculator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常函数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0520" y="883920"/>
            <a:ext cx="6411595" cy="5544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幂函数和指数函数的区别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3370" y="1998345"/>
            <a:ext cx="68776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幂函数（power）：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 = </a:t>
            </a:r>
            <a:r>
              <a:rPr lang="en-US" altLang="zh-CN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 ** a</a:t>
            </a:r>
            <a:endParaRPr lang="en-US" altLang="zh-CN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指数函数（exponential）：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 = </a:t>
            </a:r>
            <a:r>
              <a:rPr lang="en-US" altLang="zh-CN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 ** x</a:t>
            </a:r>
            <a:endParaRPr lang="en-US" altLang="zh-CN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x为自变量，y为因变量，a为常数。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幂函数：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y = </a:t>
            </a:r>
            <a:r>
              <a:rPr lang="en-US" altLang="zh-CN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 ** a</a:t>
            </a: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115" y="1069975"/>
            <a:ext cx="6727190" cy="5376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幂函数：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y = </a:t>
            </a:r>
            <a:r>
              <a:rPr lang="en-US" altLang="zh-CN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 ** a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93370" y="1167130"/>
            <a:ext cx="814641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 = np.arange(-10, 10, 0.01)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y1 = 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** 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y2 = np.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power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y3 = 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pow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y4 = math.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pow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, 3)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plt.plot(x, y1), plt.plot(x, y2), plt.plot(x, y3)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print(f"{y4}")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plt.show()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指数函数：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y = </a:t>
            </a:r>
            <a:r>
              <a:rPr lang="en-US" altLang="zh-CN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 ** x</a:t>
            </a: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rcRect t="2865" r="2512"/>
          <a:stretch>
            <a:fillRect/>
          </a:stretch>
        </p:blipFill>
        <p:spPr>
          <a:xfrm>
            <a:off x="2384425" y="1207135"/>
            <a:ext cx="7327265" cy="5161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44820" y="3244850"/>
            <a:ext cx="11023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指数函数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指数函数：</a:t>
            </a:r>
            <a:r>
              <a:rPr lang="en-US" altLang="zh-CN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y =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 ** x 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np.exp(0)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== 1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1370965"/>
            <a:ext cx="930783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 = np.linspace(-10, 10, 1000)</a:t>
            </a: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y1 = 2 ** x</a:t>
            </a: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y2 = np.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exp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(x)</a:t>
            </a: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y3 = np.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exp2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(x)</a:t>
            </a: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y4 = np.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expm1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(x)  # 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np.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exp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(x) - 1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plt.plot(x, y1), plt.plot(x, y2), plt.plot(x, y3), plt.plot(x, y4)</a:t>
            </a: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plt.show()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幂函数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&amp;</a:t>
            </a:r>
            <a:r>
              <a:rPr lang="zh-CN" altLang="en-US" sz="2800" b="1" dirty="0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对数函数</a:t>
            </a:r>
            <a:endParaRPr lang="zh-CN" altLang="en-US" sz="2800" b="1" dirty="0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 descr="4c4eb7ad696051883b14cbe8ffc2c280"/>
          <p:cNvPicPr>
            <a:picLocks noChangeAspect="1"/>
          </p:cNvPicPr>
          <p:nvPr/>
        </p:nvPicPr>
        <p:blipFill>
          <a:blip r:embed="rId5"/>
          <a:srcRect l="2131" t="7516" r="9496" b="6884"/>
          <a:stretch>
            <a:fillRect/>
          </a:stretch>
        </p:blipFill>
        <p:spPr>
          <a:xfrm>
            <a:off x="2005965" y="1205865"/>
            <a:ext cx="804989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对数函数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rcRect t="739"/>
          <a:stretch>
            <a:fillRect/>
          </a:stretch>
        </p:blipFill>
        <p:spPr>
          <a:xfrm>
            <a:off x="3164205" y="934720"/>
            <a:ext cx="5877560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对数函数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1480185"/>
            <a:ext cx="762825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 = np.arange(0.1, 10, 0.01)</a:t>
            </a:r>
          </a:p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y1 = np.</a:t>
            </a:r>
            <a:r>
              <a:rPr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log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(1 / x)  # 底数：e	ln()</a:t>
            </a:r>
          </a:p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y2 = np.log2(x)     # 底数：2</a:t>
            </a:r>
          </a:p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y3 = np.log10(x)   # 底数：10	lg()</a:t>
            </a:r>
          </a:p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plt.plot(x, y1), plt.plot(x, y2), plt.plot(x, y3)</a:t>
            </a:r>
          </a:p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plt.show()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课程大纲V202208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795"/>
            <a:ext cx="12192635" cy="6868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复合函数</a:t>
            </a: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4000" y="1079500"/>
            <a:ext cx="1153858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r>
              <a:rPr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复合函数由两个初等函数复合而成，将其中一个初等函数</a:t>
            </a:r>
            <a:r>
              <a:rPr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次级函数</a:t>
            </a:r>
            <a:r>
              <a:rPr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r>
              <a:rPr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镶嵌在另外一个初等函数</a:t>
            </a:r>
            <a:r>
              <a:rPr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主体函数</a:t>
            </a:r>
            <a:r>
              <a:rPr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)中</a:t>
            </a:r>
            <a:r>
              <a:rPr 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算子、感知机、卷积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f(x) = w * x + b</a:t>
            </a:r>
            <a:endParaRPr 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33085" y="2496820"/>
            <a:ext cx="4860925" cy="32975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rcRect l="8774" t="24729" r="7677" b="18860"/>
          <a:stretch>
            <a:fillRect/>
          </a:stretch>
        </p:blipFill>
        <p:spPr>
          <a:xfrm>
            <a:off x="1734820" y="2926715"/>
            <a:ext cx="3716655" cy="7791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734820" y="3925570"/>
            <a:ext cx="3716655" cy="1390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激活函数</a:t>
            </a: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135" y="1054100"/>
            <a:ext cx="1153858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在神经网络中，输入经过权值加权计算并求和之后，需要经过一个函数的作用，这个函数就是激活函数（Activation Function）。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激活函数是一种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复合函数。</a:t>
            </a:r>
          </a:p>
        </p:txBody>
      </p:sp>
      <p:pic>
        <p:nvPicPr>
          <p:cNvPr id="3" name="图片 2" descr="sigmoid"/>
          <p:cNvPicPr>
            <a:picLocks noChangeAspect="1"/>
          </p:cNvPicPr>
          <p:nvPr/>
        </p:nvPicPr>
        <p:blipFill>
          <a:blip r:embed="rId4"/>
          <a:srcRect l="11444" t="10873" r="8205" b="8751"/>
          <a:stretch>
            <a:fillRect/>
          </a:stretch>
        </p:blipFill>
        <p:spPr>
          <a:xfrm>
            <a:off x="584200" y="3030855"/>
            <a:ext cx="3240405" cy="2660015"/>
          </a:xfrm>
          <a:prstGeom prst="rect">
            <a:avLst/>
          </a:prstGeom>
        </p:spPr>
      </p:pic>
      <p:pic>
        <p:nvPicPr>
          <p:cNvPr id="4" name="图片 3" descr="tanh"/>
          <p:cNvPicPr>
            <a:picLocks noChangeAspect="1"/>
          </p:cNvPicPr>
          <p:nvPr/>
        </p:nvPicPr>
        <p:blipFill>
          <a:blip r:embed="rId5"/>
          <a:srcRect l="10655" t="10012" r="7737" b="8232"/>
          <a:stretch>
            <a:fillRect/>
          </a:stretch>
        </p:blipFill>
        <p:spPr>
          <a:xfrm>
            <a:off x="4522470" y="2999105"/>
            <a:ext cx="3575685" cy="2686685"/>
          </a:xfrm>
          <a:prstGeom prst="rect">
            <a:avLst/>
          </a:prstGeom>
        </p:spPr>
      </p:pic>
      <p:pic>
        <p:nvPicPr>
          <p:cNvPr id="6" name="图片 5" descr="relu"/>
          <p:cNvPicPr>
            <a:picLocks noChangeAspect="1"/>
          </p:cNvPicPr>
          <p:nvPr/>
        </p:nvPicPr>
        <p:blipFill>
          <a:blip r:embed="rId6"/>
          <a:srcRect l="11852" t="10690" r="8619" b="9424"/>
          <a:stretch>
            <a:fillRect/>
          </a:stretch>
        </p:blipFill>
        <p:spPr>
          <a:xfrm>
            <a:off x="8642350" y="3030855"/>
            <a:ext cx="2837815" cy="2660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激活函数：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Sigmoid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（S型生长曲线）</a:t>
            </a:r>
          </a:p>
        </p:txBody>
      </p:sp>
      <p:pic>
        <p:nvPicPr>
          <p:cNvPr id="3" name="图片 2" descr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637790" y="1522730"/>
            <a:ext cx="6588125" cy="2044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37155" y="3736340"/>
            <a:ext cx="658876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S(x) = 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 / (1 + np.e ** (-x))</a:t>
            </a:r>
          </a:p>
          <a:p>
            <a:pPr algn="ctr">
              <a:lnSpc>
                <a:spcPct val="200000"/>
              </a:lnSpc>
            </a:pP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变形 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--&gt; 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链式法则求导</a:t>
            </a:r>
          </a:p>
          <a:p>
            <a:pPr algn="ctr">
              <a:lnSpc>
                <a:spcPct val="200000"/>
              </a:lnSpc>
            </a:pP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导数：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S</a:t>
            </a:r>
            <a:r>
              <a:rPr lang="en-US" altLang="zh-CN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'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(x) = S(x) * 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1 - S(x)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激活函数：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Sigmoid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zh-CN" alt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值域、定义域、饱和性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 l="819" t="3706" r="2458" b="1320"/>
          <a:stretch>
            <a:fillRect/>
          </a:stretch>
        </p:blipFill>
        <p:spPr>
          <a:xfrm>
            <a:off x="2576830" y="1121410"/>
            <a:ext cx="7038340" cy="5256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激活函数：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Sigmoid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（S型生长曲线）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93370" y="1632585"/>
            <a:ext cx="650113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 = np.arange(-10, 10, 0.01)</a:t>
            </a:r>
          </a:p>
          <a:p>
            <a:pPr>
              <a:lnSpc>
                <a:spcPct val="150000"/>
              </a:lnSpc>
            </a:pP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sigmoid = </a:t>
            </a:r>
            <a:r>
              <a:rPr lang="zh-CN" alt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 / (1 + np.e ** (-x))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dsigmoid = </a:t>
            </a:r>
            <a:r>
              <a:rPr lang="zh-CN" alt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sigmoid * (1 - sigmoid)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plt.plot(x, sigmoid)</a:t>
            </a:r>
          </a:p>
          <a:p>
            <a:pPr>
              <a:lnSpc>
                <a:spcPct val="150000"/>
              </a:lnSpc>
            </a:pP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plt.plot(x, dsigmoid)</a:t>
            </a:r>
          </a:p>
          <a:p>
            <a:pPr>
              <a:lnSpc>
                <a:spcPct val="150000"/>
              </a:lnSpc>
            </a:pP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plt.show()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8910" y="1410335"/>
            <a:ext cx="4881880" cy="15151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 l="3202" t="20505" r="8387" b="21041"/>
          <a:stretch>
            <a:fillRect/>
          </a:stretch>
        </p:blipFill>
        <p:spPr>
          <a:xfrm>
            <a:off x="6518910" y="4075430"/>
            <a:ext cx="4775835" cy="1405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Sigmoid函数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93370" y="1340485"/>
            <a:ext cx="11262995" cy="4412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优点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1、将很大范围内的输入特征值压缩到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0 -- 1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之间，使得在深层网络中可以保持数据幅度不会出现较大的变化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  <a:endParaRPr 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2、在物理意义上最为接近生物神经元；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3、根据输出范围，该函数适用于将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预测概率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作为输出的模型；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分类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猫狗识别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、回归</a:t>
            </a:r>
            <a:endParaRPr 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Sigmoid函数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93370" y="1334135"/>
            <a:ext cx="11262995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缺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点：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1、当输入非常大或非常小的时候，输出基本为常数，即变化非常小，进而导致梯度接近于0；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2、梯度可能会过早消失，进而导致收敛速度较慢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激活函数：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ReLu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（线性整流函数）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51790" y="1156335"/>
            <a:ext cx="110648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线性整流函数（Rectified Linear Unit, ReLU），在输入大于 0时，直接输出该值；在输入小于等于 0时，输出 0。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其作用在于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增加神经网络各层之间的非线性关系。 </a:t>
            </a:r>
          </a:p>
        </p:txBody>
      </p:sp>
      <p:pic>
        <p:nvPicPr>
          <p:cNvPr id="3" name="图片 2" descr="202101061102193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765800" y="2766695"/>
            <a:ext cx="5467985" cy="3099435"/>
          </a:xfrm>
          <a:prstGeom prst="rect">
            <a:avLst/>
          </a:prstGeom>
        </p:spPr>
      </p:pic>
      <p:pic>
        <p:nvPicPr>
          <p:cNvPr id="5" name="图片 4" descr="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35050" y="3582035"/>
            <a:ext cx="6341745" cy="995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激活函数：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ReLu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7825" y="2133600"/>
            <a:ext cx="938974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 = np.arange(-10, 10, 0.1)</a:t>
            </a:r>
          </a:p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y = np.maximum(0, x)</a:t>
            </a:r>
          </a:p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plt.plot(x, y)</a:t>
            </a:r>
          </a:p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plt.show()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495" y="2029460"/>
            <a:ext cx="5588635" cy="3043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激活函数：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ReLu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导数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 descr="8424370-525a9dd9200d6318"/>
          <p:cNvPicPr>
            <a:picLocks noChangeAspect="1"/>
          </p:cNvPicPr>
          <p:nvPr/>
        </p:nvPicPr>
        <p:blipFill>
          <a:blip r:embed="rId5"/>
          <a:srcRect l="1395" t="2811" r="1403" b="1471"/>
          <a:stretch>
            <a:fillRect/>
          </a:stretch>
        </p:blipFill>
        <p:spPr>
          <a:xfrm>
            <a:off x="1971675" y="1068070"/>
            <a:ext cx="8248650" cy="5458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深度学习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8925" y="887730"/>
            <a:ext cx="116052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深度学习(DL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Deep Learning)是机器学习领域中一个新的研究方向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，来源于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仿生学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中的人工神经网络。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深度学习是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深度神经网络通过学习样本数据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的特征，而具备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预测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能力。</a:t>
            </a:r>
          </a:p>
        </p:txBody>
      </p:sp>
      <p:pic>
        <p:nvPicPr>
          <p:cNvPr id="5" name="图片 4" descr="图片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534285" y="2804160"/>
            <a:ext cx="6599555" cy="3856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激活函数：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ReLu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93370" y="1183005"/>
            <a:ext cx="1126299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优点：</a:t>
            </a:r>
          </a:p>
          <a:p>
            <a:pPr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1、相较于sigmoid函数以及Tanh函数来看，在输入为正时，Relu函数不存在饱和问题，即解决了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梯度消失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问题，使得深层网络可训练；</a:t>
            </a:r>
          </a:p>
          <a:p>
            <a:pPr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2、计算速度非常快，只需要判断输入是否大于0值；</a:t>
            </a:r>
          </a:p>
          <a:p>
            <a:pPr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3、收敛速度远快于sigmoid以及Tanh函数；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激活函数：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ReLu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93370" y="1117600"/>
            <a:ext cx="1126299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缺点：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1、Relu函数的输出也不是以0为均值的函数；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2、存在Dead Relu Problem，即某些神经元可能永远不会被激活，进而导致相应参数一直得不到更新，产生该问题主要原因包括参数初始化问题以及学习率设置过大问题；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3、当输入为正值，导数为1，在“链式反应”中，不会出现梯度消失，但梯度下降的强度则完全取决于权值的乘积，如此可能会导致梯度爆炸问题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输出函数：</a:t>
            </a:r>
            <a:r>
              <a:rPr 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</a:t>
            </a:r>
            <a:r>
              <a:rPr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oftmax</a:t>
            </a:r>
            <a:r>
              <a:rPr 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归一化指数函数</a:t>
            </a:r>
            <a:r>
              <a:rPr 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52625" y="4514215"/>
            <a:ext cx="677227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输出值在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[0, 1]</a:t>
            </a: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，当做概率分布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np.exp(x) / np.sum(np.exp(x))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52625" y="1913890"/>
            <a:ext cx="8458200" cy="2203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输出函数：</a:t>
            </a:r>
            <a:r>
              <a:rPr 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</a:t>
            </a:r>
            <a:r>
              <a:rPr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oftmax</a:t>
            </a:r>
            <a:r>
              <a:rPr 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归一化指数函数</a:t>
            </a:r>
            <a:r>
              <a:rPr 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93370" y="2160905"/>
            <a:ext cx="1137221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 = np.arange(-10, 10, 0.01)</a:t>
            </a:r>
          </a:p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y = </a:t>
            </a:r>
            <a:r>
              <a:rPr 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np.exp(x) / np.sum(np.exp(x))</a:t>
            </a:r>
            <a:endParaRPr 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plt.plot(x, y)</a:t>
            </a:r>
          </a:p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plt.show()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87185" y="1459865"/>
            <a:ext cx="5403850" cy="407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激活函数：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tanh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（双曲正切）</a:t>
            </a: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1835" y="3007995"/>
            <a:ext cx="49606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 = np.arange(-10, 10, 0.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1)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y = np.tanh(x)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plt.plot(x, y)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plt.show()</a:t>
            </a:r>
          </a:p>
        </p:txBody>
      </p:sp>
      <p:pic>
        <p:nvPicPr>
          <p:cNvPr id="5" name="图片 4" descr="tanh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 l="10655" t="10012" r="7737" b="8232"/>
          <a:stretch>
            <a:fillRect/>
          </a:stretch>
        </p:blipFill>
        <p:spPr>
          <a:xfrm>
            <a:off x="6263005" y="2357120"/>
            <a:ext cx="5478145" cy="411607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93370" y="1258570"/>
            <a:ext cx="112629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双曲函数，tanh为双曲正切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由双曲正弦和双曲余弦这两种基本双曲函数推导而来。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激活函数：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tanh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93370" y="1038860"/>
            <a:ext cx="1141349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优点：</a:t>
            </a:r>
          </a:p>
          <a:p>
            <a:pPr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1、解决了的Sigmoid函数输出不是0均值的问题；</a:t>
            </a:r>
          </a:p>
          <a:p>
            <a:pPr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2、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anh函数的导数取值范围在0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-- 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1之间，优于sigmoid函数的0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-- 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0.25，一定程度上缓解了梯度消失的问题；</a:t>
            </a:r>
          </a:p>
          <a:p>
            <a:pPr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3、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anh函数在原点附近与y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=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x函数形式相近，当输入的激活值较低时，可以直接进行矩阵运算，训练相对容易；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激活函数：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tanh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93370" y="972820"/>
            <a:ext cx="1126299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缺点：</a:t>
            </a:r>
          </a:p>
          <a:p>
            <a:pPr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1、与Sigmoid函数类似，梯度消失问题仍然存在；</a:t>
            </a:r>
          </a:p>
          <a:p>
            <a:pPr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2、幂运算的问题仍然存在；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极限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3370" y="1253490"/>
            <a:ext cx="11292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极限是微积分基础概念，指无限靠近而永远不能到达。</a:t>
            </a:r>
          </a:p>
        </p:txBody>
      </p:sp>
      <p:pic>
        <p:nvPicPr>
          <p:cNvPr id="6" name="图片 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8765" y="2188210"/>
            <a:ext cx="9094470" cy="3856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导数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495" y="1535430"/>
            <a:ext cx="9606280" cy="178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59485" y="3832225"/>
            <a:ext cx="103759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导数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当自变量的增量趋于零时，因变量的增量与自变量的增量之商的极限。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用来分析函数的变化率，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是曲线的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斜率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。（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单调递增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单调递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减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）；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二阶导数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：是斜率的变化，表现曲线是凹凸性（拐点），是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斜率的斜率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梯度、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斜率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：导数的几何形态。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导数表</a:t>
            </a:r>
            <a:endParaRPr lang="en-US" altLang="zh-CN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7565" y="116205"/>
            <a:ext cx="4859020" cy="6634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41" name="PA_椭圆 40"/>
          <p:cNvSpPr/>
          <p:nvPr>
            <p:custDataLst>
              <p:tags r:id="rId1"/>
            </p:custDataLst>
          </p:nvPr>
        </p:nvSpPr>
        <p:spPr>
          <a:xfrm>
            <a:off x="502802" y="2580713"/>
            <a:ext cx="1720100" cy="17201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5" name="PA_椭圆 3"/>
          <p:cNvSpPr/>
          <p:nvPr>
            <p:custDataLst>
              <p:tags r:id="rId2"/>
            </p:custDataLst>
          </p:nvPr>
        </p:nvSpPr>
        <p:spPr>
          <a:xfrm>
            <a:off x="2967012" y="1407552"/>
            <a:ext cx="739840" cy="7398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8" name="PA_文本框 4"/>
          <p:cNvSpPr txBox="1"/>
          <p:nvPr>
            <p:custDataLst>
              <p:tags r:id="rId3"/>
            </p:custDataLst>
          </p:nvPr>
        </p:nvSpPr>
        <p:spPr>
          <a:xfrm>
            <a:off x="3065153" y="1516488"/>
            <a:ext cx="54356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rgbClr val="0071C4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01</a:t>
            </a:r>
          </a:p>
        </p:txBody>
      </p:sp>
      <p:sp>
        <p:nvSpPr>
          <p:cNvPr id="9" name="PA_椭圆 7"/>
          <p:cNvSpPr/>
          <p:nvPr>
            <p:custDataLst>
              <p:tags r:id="rId4"/>
            </p:custDataLst>
          </p:nvPr>
        </p:nvSpPr>
        <p:spPr>
          <a:xfrm>
            <a:off x="2967012" y="2457083"/>
            <a:ext cx="739840" cy="7398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0" name="PA_文本框 8"/>
          <p:cNvSpPr txBox="1"/>
          <p:nvPr>
            <p:custDataLst>
              <p:tags r:id="rId5"/>
            </p:custDataLst>
          </p:nvPr>
        </p:nvSpPr>
        <p:spPr>
          <a:xfrm>
            <a:off x="3065154" y="2566019"/>
            <a:ext cx="54356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rgbClr val="0071C4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02</a:t>
            </a:r>
          </a:p>
        </p:txBody>
      </p:sp>
      <p:sp>
        <p:nvSpPr>
          <p:cNvPr id="11" name="PA_椭圆 11"/>
          <p:cNvSpPr/>
          <p:nvPr>
            <p:custDataLst>
              <p:tags r:id="rId6"/>
            </p:custDataLst>
          </p:nvPr>
        </p:nvSpPr>
        <p:spPr>
          <a:xfrm>
            <a:off x="2967012" y="3506614"/>
            <a:ext cx="739840" cy="7398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905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6" name="PA_文本框 12"/>
          <p:cNvSpPr txBox="1"/>
          <p:nvPr>
            <p:custDataLst>
              <p:tags r:id="rId7"/>
            </p:custDataLst>
          </p:nvPr>
        </p:nvSpPr>
        <p:spPr>
          <a:xfrm>
            <a:off x="3065154" y="3615550"/>
            <a:ext cx="54356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rgbClr val="0071C4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03</a:t>
            </a:r>
          </a:p>
        </p:txBody>
      </p:sp>
      <p:grpSp>
        <p:nvGrpSpPr>
          <p:cNvPr id="17" name="PA_组合 16"/>
          <p:cNvGrpSpPr/>
          <p:nvPr>
            <p:custDataLst>
              <p:tags r:id="rId8"/>
            </p:custDataLst>
          </p:nvPr>
        </p:nvGrpSpPr>
        <p:grpSpPr>
          <a:xfrm>
            <a:off x="2811159" y="1251700"/>
            <a:ext cx="1051547" cy="3155368"/>
            <a:chOff x="3529979" y="468110"/>
            <a:chExt cx="1051547" cy="3155368"/>
          </a:xfrm>
        </p:grpSpPr>
        <p:sp>
          <p:nvSpPr>
            <p:cNvPr id="29" name="PA_弧形 28"/>
            <p:cNvSpPr/>
            <p:nvPr>
              <p:custDataLst>
                <p:tags r:id="rId19"/>
              </p:custDataLst>
            </p:nvPr>
          </p:nvSpPr>
          <p:spPr>
            <a:xfrm>
              <a:off x="3529979" y="468110"/>
              <a:ext cx="1051546" cy="1051546"/>
            </a:xfrm>
            <a:prstGeom prst="arc">
              <a:avLst>
                <a:gd name="adj1" fmla="val 16200000"/>
                <a:gd name="adj2" fmla="val 5356559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PA_弧形 29"/>
            <p:cNvSpPr/>
            <p:nvPr>
              <p:custDataLst>
                <p:tags r:id="rId20"/>
              </p:custDataLst>
            </p:nvPr>
          </p:nvSpPr>
          <p:spPr>
            <a:xfrm flipH="1">
              <a:off x="3529980" y="1520022"/>
              <a:ext cx="1051546" cy="1051546"/>
            </a:xfrm>
            <a:prstGeom prst="arc">
              <a:avLst>
                <a:gd name="adj1" fmla="val 16169364"/>
                <a:gd name="adj2" fmla="val 5281886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PA_弧形 30"/>
            <p:cNvSpPr/>
            <p:nvPr>
              <p:custDataLst>
                <p:tags r:id="rId21"/>
              </p:custDataLst>
            </p:nvPr>
          </p:nvSpPr>
          <p:spPr>
            <a:xfrm>
              <a:off x="3529979" y="2571932"/>
              <a:ext cx="1051546" cy="1051546"/>
            </a:xfrm>
            <a:prstGeom prst="arc">
              <a:avLst>
                <a:gd name="adj1" fmla="val 16072548"/>
                <a:gd name="adj2" fmla="val 5356559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8" name="PA_组合 1"/>
          <p:cNvGrpSpPr/>
          <p:nvPr>
            <p:custDataLst>
              <p:tags r:id="rId9"/>
            </p:custDataLst>
          </p:nvPr>
        </p:nvGrpSpPr>
        <p:grpSpPr>
          <a:xfrm>
            <a:off x="526725" y="2849630"/>
            <a:ext cx="1672253" cy="1181965"/>
            <a:chOff x="1112195" y="1853950"/>
            <a:chExt cx="1672253" cy="1181965"/>
          </a:xfrm>
        </p:grpSpPr>
        <p:sp>
          <p:nvSpPr>
            <p:cNvPr id="35" name="PA_文本框 34"/>
            <p:cNvSpPr txBox="1"/>
            <p:nvPr>
              <p:custDataLst>
                <p:tags r:id="rId17"/>
              </p:custDataLst>
            </p:nvPr>
          </p:nvSpPr>
          <p:spPr>
            <a:xfrm>
              <a:off x="1343028" y="1853950"/>
              <a:ext cx="1210588" cy="90691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6000" b="1" baseline="12000" dirty="0">
                  <a:solidFill>
                    <a:srgbClr val="0071C4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25" name="PA_文本框 24"/>
            <p:cNvSpPr txBox="1"/>
            <p:nvPr>
              <p:custDataLst>
                <p:tags r:id="rId18"/>
              </p:custDataLst>
            </p:nvPr>
          </p:nvSpPr>
          <p:spPr>
            <a:xfrm>
              <a:off x="1112195" y="2458065"/>
              <a:ext cx="1672253" cy="57785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600" baseline="12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cs typeface="+mn-ea"/>
                  <a:sym typeface="+mn-lt"/>
                </a:rPr>
                <a:t>CONTENT</a:t>
              </a:r>
              <a:endParaRPr lang="zh-CN" altLang="en-US" sz="3600" baseline="1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19" name="PA_文本框 6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275455" y="1463675"/>
            <a:ext cx="54546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math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模块、初等函数、激活函数</a:t>
            </a:r>
            <a:endParaRPr 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PA_文本框 6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280535" y="2571750"/>
            <a:ext cx="52622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极限、导数、偏导</a:t>
            </a:r>
            <a:endParaRPr lang="zh-CN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" name="PA_文本框 6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280535" y="3627755"/>
            <a:ext cx="53587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梯度下降、反向传播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PA_椭圆 11"/>
          <p:cNvSpPr/>
          <p:nvPr>
            <p:custDataLst>
              <p:tags r:id="rId13"/>
            </p:custDataLst>
          </p:nvPr>
        </p:nvSpPr>
        <p:spPr>
          <a:xfrm>
            <a:off x="2986697" y="4605799"/>
            <a:ext cx="739840" cy="7398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905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4" name="PA_文本框 12"/>
          <p:cNvSpPr txBox="1"/>
          <p:nvPr>
            <p:custDataLst>
              <p:tags r:id="rId14"/>
            </p:custDataLst>
          </p:nvPr>
        </p:nvSpPr>
        <p:spPr>
          <a:xfrm>
            <a:off x="3084839" y="4714735"/>
            <a:ext cx="54356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rgbClr val="0071C4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04</a:t>
            </a:r>
          </a:p>
        </p:txBody>
      </p:sp>
      <p:sp>
        <p:nvSpPr>
          <p:cNvPr id="6" name="PA_弧形 30"/>
          <p:cNvSpPr/>
          <p:nvPr>
            <p:custDataLst>
              <p:tags r:id="rId15"/>
            </p:custDataLst>
          </p:nvPr>
        </p:nvSpPr>
        <p:spPr>
          <a:xfrm rot="10800000">
            <a:off x="2810524" y="4407082"/>
            <a:ext cx="1051546" cy="1051546"/>
          </a:xfrm>
          <a:prstGeom prst="arc">
            <a:avLst>
              <a:gd name="adj1" fmla="val 16072548"/>
              <a:gd name="adj2" fmla="val 5356559"/>
            </a:avLst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PA_文本框 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291965" y="4714875"/>
            <a:ext cx="4217035" cy="629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梯度下降法实现线性回归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5" grpId="2" bldLvl="0" animBg="1"/>
      <p:bldP spid="8" grpId="0"/>
      <p:bldP spid="9" grpId="0" bldLvl="0" animBg="1"/>
      <p:bldP spid="10" grpId="0"/>
      <p:bldP spid="11" grpId="0" bldLvl="0" animBg="1"/>
      <p:bldP spid="16" grpId="0"/>
      <p:bldP spid="19" grpId="0"/>
      <p:bldP spid="23" grpId="0"/>
      <p:bldP spid="24" grpId="0"/>
      <p:bldP spid="3" grpId="0" bldLvl="0" animBg="1"/>
      <p:bldP spid="4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导数</a:t>
            </a:r>
            <a:endParaRPr lang="en-US" altLang="zh-CN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155" y="665480"/>
            <a:ext cx="8932545" cy="6013450"/>
          </a:xfrm>
          <a:prstGeom prst="rect">
            <a:avLst/>
          </a:prstGeom>
        </p:spPr>
      </p:pic>
      <p:sp>
        <p:nvSpPr>
          <p:cNvPr id="6" name="矩形标注 5"/>
          <p:cNvSpPr/>
          <p:nvPr/>
        </p:nvSpPr>
        <p:spPr>
          <a:xfrm>
            <a:off x="7889875" y="3364230"/>
            <a:ext cx="1666240" cy="615315"/>
          </a:xfrm>
          <a:prstGeom prst="wedgeRectCallout">
            <a:avLst>
              <a:gd name="adj1" fmla="val -78277"/>
              <a:gd name="adj2" fmla="val -66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切线</a:t>
            </a:r>
          </a:p>
        </p:txBody>
      </p:sp>
      <p:sp>
        <p:nvSpPr>
          <p:cNvPr id="7" name="矩形标注 6"/>
          <p:cNvSpPr/>
          <p:nvPr/>
        </p:nvSpPr>
        <p:spPr>
          <a:xfrm>
            <a:off x="7889875" y="4606290"/>
            <a:ext cx="3522345" cy="694690"/>
          </a:xfrm>
          <a:prstGeom prst="wedgeRectCallout">
            <a:avLst>
              <a:gd name="adj1" fmla="val -137380"/>
              <a:gd name="adj2" fmla="val 651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斜率：Δ</a:t>
            </a: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 / 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Δ</a:t>
            </a:r>
            <a:r>
              <a:rPr lang="en-US" altLang="zh-CN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偏导数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960" y="3021965"/>
            <a:ext cx="4304030" cy="34080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0830" y="996315"/>
            <a:ext cx="10614858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一元函数：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f(x) = w * x + b 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二元函数： 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z = f(x, y)   y = w * x + b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 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y 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求偏导数，就把其他自变量（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）作为常数，对 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y 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求导。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梯度下降法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rcRect l="2652" t="2196" r="2980" b="2562"/>
          <a:stretch>
            <a:fillRect/>
          </a:stretch>
        </p:blipFill>
        <p:spPr>
          <a:xfrm>
            <a:off x="1775460" y="943610"/>
            <a:ext cx="8470265" cy="5800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梯度下降法实现线性回归</a:t>
            </a:r>
            <a:endParaRPr lang="en-US" altLang="zh-CN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rcRect l="15259" t="23087" r="12208" b="11972"/>
          <a:stretch>
            <a:fillRect/>
          </a:stretch>
        </p:blipFill>
        <p:spPr>
          <a:xfrm>
            <a:off x="2200910" y="1029335"/>
            <a:ext cx="372491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rcRect l="14094" t="13493" r="11572" b="12408"/>
          <a:stretch>
            <a:fillRect/>
          </a:stretch>
        </p:blipFill>
        <p:spPr>
          <a:xfrm>
            <a:off x="6002655" y="3923665"/>
            <a:ext cx="3717290" cy="27800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rcRect l="8335" t="5543" r="6817" b="9700"/>
          <a:stretch>
            <a:fillRect/>
          </a:stretch>
        </p:blipFill>
        <p:spPr>
          <a:xfrm>
            <a:off x="6015355" y="1029335"/>
            <a:ext cx="3743960" cy="28117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rcRect l="9111" t="4093" r="4647" b="10915"/>
          <a:stretch>
            <a:fillRect/>
          </a:stretch>
        </p:blipFill>
        <p:spPr>
          <a:xfrm>
            <a:off x="2200910" y="3910965"/>
            <a:ext cx="3725545" cy="2779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回归问题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9570" y="855980"/>
            <a:ext cx="1126299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回归问题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用于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预测一个</a:t>
            </a: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具体的数值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，如预测房价、天气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、建议框等，回归模型是指输入变量到输出变量之间的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函数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建议框：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x1, y1, x2, y2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449" y="3015615"/>
            <a:ext cx="6659880" cy="34804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974840" y="3822700"/>
            <a:ext cx="826770" cy="925195"/>
          </a:xfrm>
          <a:prstGeom prst="rect">
            <a:avLst/>
          </a:prstGeom>
          <a:noFill/>
          <a:ln w="28575"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319780" y="4131310"/>
            <a:ext cx="805815" cy="944245"/>
          </a:xfrm>
          <a:prstGeom prst="rect">
            <a:avLst/>
          </a:prstGeom>
          <a:noFill/>
          <a:ln w="28575"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5920105" y="3750310"/>
            <a:ext cx="643255" cy="781050"/>
          </a:xfrm>
          <a:prstGeom prst="rect">
            <a:avLst/>
          </a:prstGeom>
          <a:noFill/>
          <a:ln w="28575"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拟合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972820"/>
            <a:ext cx="1126299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把平面上一系列的点，用一条光滑的曲线连接起来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。拟合的线用函数表示，如果函数是线性（直线），就叫线性拟合或者线性回归，否则（非直线）叫作非线性拟合或者非线性回归。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rcRect l="3838" t="3414" r="2708" b="5574"/>
          <a:stretch>
            <a:fillRect/>
          </a:stretch>
        </p:blipFill>
        <p:spPr>
          <a:xfrm>
            <a:off x="3824605" y="2792095"/>
            <a:ext cx="4057650" cy="3510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分类问题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947420"/>
            <a:ext cx="1126299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分类（classification）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：用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函数判断输入数据所属的类别，可以是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结果判断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二分类：是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不是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），可以是多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分类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问题。分类问题的输出是离散值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（概率）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，用来指定其属于哪个类别。</a:t>
            </a:r>
          </a:p>
        </p:txBody>
      </p:sp>
      <p:pic>
        <p:nvPicPr>
          <p:cNvPr id="4" name="图片 3" descr="4d086e061d950a7b3558e2357dffb8dcf3d3c9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800" y="2760345"/>
            <a:ext cx="4890135" cy="343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监督学习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7020" y="1110615"/>
            <a:ext cx="112629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模型对数据进行学习，把学习结果与标签（</a:t>
            </a:r>
            <a:r>
              <a:rPr 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标准答案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）作对比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pic>
        <p:nvPicPr>
          <p:cNvPr id="7" name="图片 6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785" y="2239010"/>
            <a:ext cx="9556115" cy="4139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反向传播（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复合函数求导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1506855"/>
            <a:ext cx="1126299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反向传播算法，简称BP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（即误差反向传播算法）</a:t>
            </a: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算法，适合于多层神经元网络的一种学习算法，它建立在梯度下降法的基础上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反向传播算法主要由两个环节(激励传播、权重更新)反复循环迭代，直到网络的对输入的响应达到预定的目标范围为止。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反向传播</a:t>
            </a: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535" y="1962785"/>
            <a:ext cx="5998845" cy="333438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3128010" y="1223645"/>
            <a:ext cx="5748020" cy="62484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 rot="10800000">
            <a:off x="3134360" y="5396865"/>
            <a:ext cx="5748020" cy="62484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185410" y="1450975"/>
            <a:ext cx="1536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正向传播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14290" y="5509895"/>
            <a:ext cx="1536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反向传播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Python math 模块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7970" y="1049020"/>
            <a:ext cx="11278235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math 模块提供了浮点数的数学运算函数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返回值均为浮点数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print(dir(math))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所有函数：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['acos', 'acosh', 'asin', 'asinh', 'atan', 'atan2', 'atanh', 'ceil', 'comb', 'copysign', 'cos', 'cosh', 'degrees', 'dist', 'e', 'erf', 'erfc', 'exp', 'expm1', 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'fabs', 'factorial', 'floor', 'fmod', 'frexp', 'fsum',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'gcd', 'gamma',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'hypot', 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'inf', 'isclose', 'isfinite', 'isinf', 'isnan', 'isqrt', 'lcm', 'ldexp', 'lgamma', 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'log', 'log10', 'log1p', 'log2', 'modf', 'nan', 'nextafter', 'perm', 'pi', 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'pow', 'prod', 'radians', 'remainder', 'sin', 'sinh', 'sqrt', 'tan', 'tanh', 'tau', 'trunc', 'ulp']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神经元</a:t>
            </a: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9" name="图片 8" descr="202001251612523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460" y="984885"/>
            <a:ext cx="9285605" cy="5718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梯度下降法实现线性回归</a:t>
            </a:r>
            <a:endParaRPr lang="en-US" altLang="zh-CN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2580" y="927100"/>
            <a:ext cx="3874770" cy="6017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import random</a:t>
            </a: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import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matplotlib.pyplot</a:t>
            </a: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as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plt</a:t>
            </a:r>
            <a:endParaRPr lang="en-US" altLang="zh-CN" sz="9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9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#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用梯度下降法，回归</a:t>
            </a: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h =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xw</a:t>
            </a: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+ b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的权重w、b</a:t>
            </a:r>
            <a:endParaRPr lang="en-US" altLang="zh-CN" sz="9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#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输入参数x</a:t>
            </a:r>
            <a:endParaRPr lang="en-US" altLang="zh-CN" sz="9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_x = [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i</a:t>
            </a: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/ 100 for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i</a:t>
            </a: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in range(100)]</a:t>
            </a: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#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随机数初始化权重</a:t>
            </a: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wb，通过计算更新权重</a:t>
            </a: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w =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random.random</a:t>
            </a: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()</a:t>
            </a: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b =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random.random</a:t>
            </a: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()</a:t>
            </a: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#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输出参数</a:t>
            </a: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y =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wx</a:t>
            </a: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+ b</a:t>
            </a: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#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线性回归到</a:t>
            </a: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w = 3，b = 10</a:t>
            </a: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_y = [3 * e + 10 +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random.random</a:t>
            </a: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() for e in _x]</a:t>
            </a: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while True:</a:t>
            </a: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#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zip打包成元祖</a:t>
            </a: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(_x, _y)</a:t>
            </a: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for x, y in zip(_x, _y):</a:t>
            </a: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#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x固定，当前w、b的值计算出的答案为</a:t>
            </a: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h，y是标准答案</a:t>
            </a: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h = x * w + b</a:t>
            </a: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#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当前权重</a:t>
            </a: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wb</a:t>
            </a: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计算的结果和标准答案的损失</a:t>
            </a:r>
            <a:endParaRPr lang="en-US" altLang="zh-CN" sz="9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# loss = (h - y) ** 2</a:t>
            </a: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loss = (x * w + b - y) ** 2</a:t>
            </a: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#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对w，b求导数</a:t>
            </a:r>
            <a:endParaRPr lang="en-US" altLang="zh-CN" sz="9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#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梯度下降法，加</a:t>
            </a: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- 号</a:t>
            </a: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dw</a:t>
            </a: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= -2 * (h - y) * x  # 对 (x * w + b - y) ** 2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求w偏导，b视为常量</a:t>
            </a:r>
            <a:endParaRPr lang="en-US" altLang="zh-CN" sz="9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db</a:t>
            </a: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= -2 * (h - y) * 1  # 对 (x * w + b - y) ** 2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求b偏导，w视为常量</a:t>
            </a:r>
            <a:endParaRPr lang="en-US" altLang="zh-CN" sz="9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#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权值更新</a:t>
            </a: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学习率</a:t>
            </a: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= 0.01 *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导数</a:t>
            </a: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w = w + 0.01 *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dw</a:t>
            </a:r>
            <a:endParaRPr lang="en-US" altLang="zh-CN" sz="9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b = b + 0.01 *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db</a:t>
            </a:r>
            <a:endParaRPr lang="en-US" altLang="zh-CN" sz="9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print("w:", w, "\tb:", b)</a:t>
            </a: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plt.ion</a:t>
            </a: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()  #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开始交互模式</a:t>
            </a:r>
            <a:endParaRPr lang="en-US" altLang="zh-CN" sz="9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plt.cla</a:t>
            </a: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()  #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清屏</a:t>
            </a:r>
            <a:endParaRPr lang="en-US" altLang="zh-CN" sz="9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plt.plot</a:t>
            </a: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(_x, _y, ".")</a:t>
            </a: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#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权值更新后的回归线</a:t>
            </a:r>
            <a:endParaRPr lang="en-US" altLang="zh-CN" sz="9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v = [w * e + b for e in _x]</a:t>
            </a: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plt.plot</a:t>
            </a: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(_x, v)</a:t>
            </a: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plt.pause</a:t>
            </a: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(0.01)</a:t>
            </a: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#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plt.ioff</a:t>
            </a: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()  #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关闭交互模式</a:t>
            </a:r>
            <a:endParaRPr lang="en-US" altLang="zh-CN" sz="9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en-US" altLang="zh-CN" sz="9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plt.show</a:t>
            </a:r>
            <a:r>
              <a:rPr lang="en-US" altLang="zh-CN" sz="9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3"/>
          <p:cNvSpPr txBox="1"/>
          <p:nvPr/>
        </p:nvSpPr>
        <p:spPr>
          <a:xfrm>
            <a:off x="1087120" y="414020"/>
            <a:ext cx="5149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问题交流</a:t>
            </a:r>
          </a:p>
        </p:txBody>
      </p:sp>
      <p:pic>
        <p:nvPicPr>
          <p:cNvPr id="23" name="图片 22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1605" y="0"/>
            <a:ext cx="1892300" cy="788670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199396" y="219229"/>
            <a:ext cx="989864" cy="911231"/>
            <a:chOff x="148118" y="164422"/>
            <a:chExt cx="742398" cy="683423"/>
          </a:xfrm>
        </p:grpSpPr>
        <p:grpSp>
          <p:nvGrpSpPr>
            <p:cNvPr id="25" name="组合 24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3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六边形 25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0"/>
              </a:p>
            </p:txBody>
          </p:sp>
          <p:sp>
            <p:nvSpPr>
              <p:cNvPr id="27" name="六边形 26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0" dirty="0"/>
              </a:p>
            </p:txBody>
          </p:sp>
          <p:sp>
            <p:nvSpPr>
              <p:cNvPr id="28" name="矩形 259"/>
              <p:cNvSpPr>
                <a:spLocks noChangeArrowheads="1"/>
              </p:cNvSpPr>
              <p:nvPr/>
            </p:nvSpPr>
            <p:spPr bwMode="auto">
              <a:xfrm>
                <a:off x="1457601" y="641371"/>
                <a:ext cx="1213382" cy="11717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9pPr>
              </a:lstStyle>
              <a:p>
                <a:pPr lvl="1">
                  <a:buNone/>
                </a:pPr>
                <a:endParaRPr lang="zh-CN" altLang="en-US" sz="4020" b="1" cap="all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9" name="文本框 28"/>
            <p:cNvSpPr txBox="1"/>
            <p:nvPr userDrawn="1"/>
          </p:nvSpPr>
          <p:spPr>
            <a:xfrm>
              <a:off x="148118" y="244523"/>
              <a:ext cx="742398" cy="499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65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真术</a:t>
              </a:r>
            </a:p>
            <a:p>
              <a:pPr algn="ctr"/>
              <a:r>
                <a:rPr lang="zh-CN" altLang="en-US" sz="1865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相成</a:t>
              </a:r>
            </a:p>
          </p:txBody>
        </p:sp>
      </p:grpSp>
      <p:pic>
        <p:nvPicPr>
          <p:cNvPr id="6" name="图片 5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475" y="469265"/>
            <a:ext cx="902970" cy="460375"/>
          </a:xfrm>
          <a:prstGeom prst="rect">
            <a:avLst/>
          </a:prstGeom>
        </p:spPr>
      </p:pic>
      <p:pic>
        <p:nvPicPr>
          <p:cNvPr id="21" name="图片 20" descr="&amp;pky100_sjzg_VCG41167611375_sjzg_VCG41167611375&amp;"/>
          <p:cNvPicPr>
            <a:picLocks noChangeAspect="1"/>
          </p:cNvPicPr>
          <p:nvPr/>
        </p:nvPicPr>
        <p:blipFill>
          <a:blip r:embed="rId5"/>
          <a:srcRect l="17205" t="5899" r="23253" b="1237"/>
          <a:stretch>
            <a:fillRect/>
          </a:stretch>
        </p:blipFill>
        <p:spPr>
          <a:xfrm>
            <a:off x="4012565" y="650240"/>
            <a:ext cx="3841750" cy="59918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Python </a:t>
            </a:r>
            <a:r>
              <a:rPr lang="zh-CN" alt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内置数学函数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04800" y="1280160"/>
            <a:ext cx="4747260" cy="4615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print(</a:t>
            </a:r>
            <a:r>
              <a:rPr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abs</a:t>
            </a:r>
            <a:r>
              <a:rPr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(-100))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print(</a:t>
            </a:r>
            <a:r>
              <a:rPr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divmod</a:t>
            </a:r>
            <a:r>
              <a:rPr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(5, 2))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print(</a:t>
            </a:r>
            <a:r>
              <a:rPr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max</a:t>
            </a:r>
            <a:r>
              <a:rPr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(1, 2, 3))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print(</a:t>
            </a:r>
            <a:r>
              <a:rPr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min</a:t>
            </a:r>
            <a:r>
              <a:rPr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(1, 2, 3))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print(</a:t>
            </a:r>
            <a:r>
              <a:rPr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pow</a:t>
            </a:r>
            <a:r>
              <a:rPr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(2, 3))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print(</a:t>
            </a:r>
            <a:r>
              <a:rPr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round</a:t>
            </a:r>
            <a:r>
              <a:rPr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(1.5555, 2))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print(</a:t>
            </a:r>
            <a:r>
              <a:rPr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sum</a:t>
            </a:r>
            <a:r>
              <a:rPr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((1, 2, 3, 4)))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9686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Python 所有内置函数：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解释器自带的函数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06705" y="942340"/>
            <a:ext cx="11656060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abs</a:t>
            </a: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()		aiter()		all()		any()		anext()		ascii()	        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bin()		bool()		breakpoint()	bytearray()	bytes()		callable()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chr()		classmethod()	compile()	complex()	delattr()	dict()		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dir()	      	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divmod</a:t>
            </a: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()	enumerate()	eval()		exec()		filter()	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float()	     	format()  	frozenset()	getattr()	globals()	hasattr()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hash()		help()	            hex()		id()		input()		int()	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isinstance()	issubclass()	iter()		len()		list()		locals()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map()		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max</a:t>
            </a: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()		memoryview()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min</a:t>
            </a: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()		next()		object()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oct()	        	open()   	ord()	           	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pow</a:t>
            </a: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()		print()		property()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range()	repr()	  	reversed()  	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round</a:t>
            </a: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()	set()		setattr()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slice()		sorted()	staticmethod()str()		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sum</a:t>
            </a: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()		super()	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tuple()		type()		vars()		zip()		__import__()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Python 内置常量</a:t>
            </a:r>
            <a:endParaRPr lang="en-US" altLang="zh-CN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1443990"/>
            <a:ext cx="401129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True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False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None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NotImplemented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Ellipsis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__debug__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初等函数（由初等函数构成的复合函数）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8135" y="1844675"/>
            <a:ext cx="5882640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值域（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Y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轴）</a:t>
            </a:r>
            <a:endParaRPr lang="zh-CN" altLang="en-US" sz="2800" b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定义域（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X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轴）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饱和性（是否是饱和函数）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变化趋势（函数曲线）</a:t>
            </a:r>
            <a:endParaRPr lang="zh-CN" altLang="en-US" sz="2800" b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单调性、周期性、奇偶性、连续性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U4YmRlMjI1YTY4NDU2NTY2NDE0YjU1MWRiY2UxMzgifQ=="/>
  <p:tag name="KSO_WPP_MARK_KEY" val="9c3ed403-9710-440b-9e08-62f955fae56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2366</Words>
  <Application>Microsoft Office PowerPoint</Application>
  <PresentationFormat>宽屏</PresentationFormat>
  <Paragraphs>291</Paragraphs>
  <Slides>52</Slides>
  <Notes>51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9" baseType="lpstr">
      <vt:lpstr>等线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3439</cp:revision>
  <dcterms:created xsi:type="dcterms:W3CDTF">2018-08-28T02:44:00Z</dcterms:created>
  <dcterms:modified xsi:type="dcterms:W3CDTF">2023-05-26T09:10:15Z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B215753272B94A3593881F713FA2E58A</vt:lpwstr>
  </property>
  <property fmtid="{D5CDD505-2E9C-101B-9397-08002B2CF9AE}" pid="4" name="commondata">
    <vt:lpwstr>eyJoZGlkIjoiMTY3NmVmMDVkZGZjMDQxYTk5ZDRjMmRhMjIwOTBiNWUifQ==</vt:lpwstr>
  </property>
</Properties>
</file>